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68" r:id="rId3"/>
    <p:sldId id="264" r:id="rId4"/>
    <p:sldId id="269" r:id="rId5"/>
    <p:sldId id="270" r:id="rId6"/>
    <p:sldId id="271" r:id="rId7"/>
    <p:sldId id="272" r:id="rId8"/>
    <p:sldId id="273" r:id="rId9"/>
    <p:sldId id="275" r:id="rId10"/>
    <p:sldId id="274" r:id="rId11"/>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27916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8225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0611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44337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69651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1214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724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38974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8887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1535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62685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2/22/2022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5584624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08454" y="1360481"/>
            <a:ext cx="4605340" cy="2387600"/>
          </a:xfrm>
        </p:spPr>
        <p:txBody>
          <a:bodyPr>
            <a:normAutofit/>
          </a:bodyPr>
          <a:lstStyle/>
          <a:p>
            <a:pPr algn="l"/>
            <a:r>
              <a:rPr lang="en-US" sz="5000">
                <a:solidFill>
                  <a:schemeClr val="bg1"/>
                </a:solidFill>
              </a:rPr>
              <a:t>Common Ancestry Day 2</a:t>
            </a:r>
          </a:p>
        </p:txBody>
      </p:sp>
      <p:pic>
        <p:nvPicPr>
          <p:cNvPr id="10" name="Picture 9">
            <a:extLst>
              <a:ext uri="{FF2B5EF4-FFF2-40B4-BE49-F238E27FC236}">
                <a16:creationId xmlns:a16="http://schemas.microsoft.com/office/drawing/2014/main" id="{96647B9A-BE02-4D2A-B2C8-EFA8DE03D257}"/>
              </a:ext>
            </a:extLst>
          </p:cNvPr>
          <p:cNvPicPr>
            <a:picLocks noChangeAspect="1"/>
          </p:cNvPicPr>
          <p:nvPr/>
        </p:nvPicPr>
        <p:blipFill rotWithShape="1">
          <a:blip r:embed="rId2">
            <a:alphaModFix/>
          </a:blip>
          <a:srcRect r="5816" b="1"/>
          <a:stretch/>
        </p:blipFill>
        <p:spPr>
          <a:xfrm>
            <a:off x="5800734" y="1057275"/>
            <a:ext cx="5917401" cy="4743450"/>
          </a:xfrm>
          <a:prstGeom prst="rect">
            <a:avLst/>
          </a:prstGeom>
        </p:spPr>
      </p:pic>
      <p:sp>
        <p:nvSpPr>
          <p:cNvPr id="11" name="TextBox 10">
            <a:extLst>
              <a:ext uri="{FF2B5EF4-FFF2-40B4-BE49-F238E27FC236}">
                <a16:creationId xmlns:a16="http://schemas.microsoft.com/office/drawing/2014/main" id="{2EAA9323-BCE6-48B2-94EC-8D728042F42F}"/>
              </a:ext>
            </a:extLst>
          </p:cNvPr>
          <p:cNvSpPr txBox="1"/>
          <p:nvPr/>
        </p:nvSpPr>
        <p:spPr>
          <a:xfrm>
            <a:off x="621514" y="2178421"/>
            <a:ext cx="4504888" cy="1569660"/>
          </a:xfrm>
          <a:prstGeom prst="rect">
            <a:avLst/>
          </a:prstGeom>
          <a:noFill/>
        </p:spPr>
        <p:txBody>
          <a:bodyPr wrap="square" rtlCol="0">
            <a:spAutoFit/>
          </a:bodyPr>
          <a:lstStyle/>
          <a:p>
            <a:r>
              <a:rPr lang="en-US" sz="4800" dirty="0"/>
              <a:t>Common Ancestry Day 2</a:t>
            </a:r>
          </a:p>
        </p:txBody>
      </p:sp>
    </p:spTree>
    <p:extLst>
      <p:ext uri="{BB962C8B-B14F-4D97-AF65-F5344CB8AC3E}">
        <p14:creationId xmlns:p14="http://schemas.microsoft.com/office/powerpoint/2010/main" val="43658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570" y="838646"/>
            <a:ext cx="3445179" cy="5180709"/>
          </a:xfrm>
        </p:spPr>
        <p:txBody>
          <a:bodyPr>
            <a:normAutofit/>
          </a:bodyPr>
          <a:lstStyle/>
          <a:p>
            <a:r>
              <a:rPr lang="en-US" sz="3600" dirty="0">
                <a:solidFill>
                  <a:schemeClr val="bg1"/>
                </a:solidFill>
              </a:rPr>
              <a:t>Review Question</a:t>
            </a:r>
          </a:p>
        </p:txBody>
      </p:sp>
      <p:sp>
        <p:nvSpPr>
          <p:cNvPr id="3" name="Content Placeholder 2"/>
          <p:cNvSpPr>
            <a:spLocks noGrp="1"/>
          </p:cNvSpPr>
          <p:nvPr>
            <p:ph idx="1"/>
          </p:nvPr>
        </p:nvSpPr>
        <p:spPr>
          <a:xfrm>
            <a:off x="622570" y="4530307"/>
            <a:ext cx="10282324" cy="1828801"/>
          </a:xfrm>
        </p:spPr>
        <p:txBody>
          <a:bodyPr anchor="ctr">
            <a:normAutofit/>
          </a:bodyPr>
          <a:lstStyle/>
          <a:p>
            <a:pPr marL="0" indent="0">
              <a:buNone/>
            </a:pPr>
            <a:r>
              <a:rPr lang="en-US" sz="2400" dirty="0">
                <a:solidFill>
                  <a:schemeClr val="tx2"/>
                </a:solidFill>
              </a:rPr>
              <a:t>a. determine whether an organism will have gills during its early development.</a:t>
            </a:r>
          </a:p>
          <a:p>
            <a:pPr marL="0" indent="0">
              <a:buNone/>
            </a:pPr>
            <a:r>
              <a:rPr lang="en-US" sz="2400" dirty="0">
                <a:solidFill>
                  <a:schemeClr val="tx2"/>
                </a:solidFill>
              </a:rPr>
              <a:t>b. determine the evolutionary relationships among extant and extinct species.</a:t>
            </a:r>
          </a:p>
          <a:p>
            <a:pPr marL="0" indent="0">
              <a:buNone/>
            </a:pPr>
            <a:r>
              <a:rPr lang="en-US" sz="2400" dirty="0">
                <a:solidFill>
                  <a:schemeClr val="tx2"/>
                </a:solidFill>
              </a:rPr>
              <a:t>c. decide which fossils are older than others.</a:t>
            </a:r>
          </a:p>
          <a:p>
            <a:pPr marL="0" indent="0">
              <a:buNone/>
            </a:pPr>
            <a:endParaRPr lang="en-US" sz="2000" dirty="0">
              <a:solidFill>
                <a:schemeClr val="tx2"/>
              </a:solidFill>
            </a:endParaRPr>
          </a:p>
        </p:txBody>
      </p:sp>
      <p:sp>
        <p:nvSpPr>
          <p:cNvPr id="4" name="Flowchart: Connector 3">
            <a:extLst>
              <a:ext uri="{FF2B5EF4-FFF2-40B4-BE49-F238E27FC236}">
                <a16:creationId xmlns:a16="http://schemas.microsoft.com/office/drawing/2014/main" id="{84979483-AAB2-4A0E-BC20-A125A39818F8}"/>
              </a:ext>
            </a:extLst>
          </p:cNvPr>
          <p:cNvSpPr/>
          <p:nvPr/>
        </p:nvSpPr>
        <p:spPr>
          <a:xfrm>
            <a:off x="469784" y="4941367"/>
            <a:ext cx="515676" cy="503340"/>
          </a:xfrm>
          <a:prstGeom prst="flowChartConnector">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A116C47-A86C-45E3-8EA5-E5F9BA0331FA}"/>
              </a:ext>
            </a:extLst>
          </p:cNvPr>
          <p:cNvSpPr/>
          <p:nvPr/>
        </p:nvSpPr>
        <p:spPr>
          <a:xfrm>
            <a:off x="469784" y="2143027"/>
            <a:ext cx="10821798" cy="1077218"/>
          </a:xfrm>
          <a:prstGeom prst="rect">
            <a:avLst/>
          </a:prstGeom>
        </p:spPr>
        <p:txBody>
          <a:bodyPr wrap="square">
            <a:spAutoFit/>
          </a:bodyPr>
          <a:lstStyle/>
          <a:p>
            <a:r>
              <a:rPr lang="en-US" sz="3200" dirty="0">
                <a:solidFill>
                  <a:schemeClr val="tx2"/>
                </a:solidFill>
              </a:rPr>
              <a:t>Scientists combine evidence from fossils, body structures, early development, DNA, and protein structures to...?</a:t>
            </a:r>
          </a:p>
        </p:txBody>
      </p:sp>
      <p:sp>
        <p:nvSpPr>
          <p:cNvPr id="6" name="TextBox 5">
            <a:extLst>
              <a:ext uri="{FF2B5EF4-FFF2-40B4-BE49-F238E27FC236}">
                <a16:creationId xmlns:a16="http://schemas.microsoft.com/office/drawing/2014/main" id="{2C64B2BF-1728-4242-8B0A-D0D67C92D2A6}"/>
              </a:ext>
            </a:extLst>
          </p:cNvPr>
          <p:cNvSpPr txBox="1"/>
          <p:nvPr/>
        </p:nvSpPr>
        <p:spPr>
          <a:xfrm>
            <a:off x="276837" y="318782"/>
            <a:ext cx="708623" cy="369332"/>
          </a:xfrm>
          <a:prstGeom prst="rect">
            <a:avLst/>
          </a:prstGeom>
          <a:noFill/>
        </p:spPr>
        <p:txBody>
          <a:bodyPr wrap="square" rtlCol="0">
            <a:spAutoFit/>
          </a:bodyPr>
          <a:lstStyle/>
          <a:p>
            <a:r>
              <a:rPr lang="en-US" dirty="0"/>
              <a:t>DQ</a:t>
            </a:r>
          </a:p>
        </p:txBody>
      </p:sp>
    </p:spTree>
    <p:extLst>
      <p:ext uri="{BB962C8B-B14F-4D97-AF65-F5344CB8AC3E}">
        <p14:creationId xmlns:p14="http://schemas.microsoft.com/office/powerpoint/2010/main" val="7617906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000"/>
                                        <p:tgtEl>
                                          <p:spTgt spid="4"/>
                                        </p:tgtEl>
                                      </p:cBhvr>
                                    </p:animEffect>
                                    <p:anim calcmode="lin" valueType="num">
                                      <p:cBhvr>
                                        <p:cTn id="32" dur="2000" fill="hold"/>
                                        <p:tgtEl>
                                          <p:spTgt spid="4"/>
                                        </p:tgtEl>
                                        <p:attrNameLst>
                                          <p:attrName>ppt_w</p:attrName>
                                        </p:attrNameLst>
                                      </p:cBhvr>
                                      <p:tavLst>
                                        <p:tav tm="0" fmla="#ppt_w*sin(2.5*pi*$)">
                                          <p:val>
                                            <p:fltVal val="0"/>
                                          </p:val>
                                        </p:tav>
                                        <p:tav tm="100000">
                                          <p:val>
                                            <p:fltVal val="1"/>
                                          </p:val>
                                        </p:tav>
                                      </p:tavLst>
                                    </p:anim>
                                    <p:anim calcmode="lin" valueType="num">
                                      <p:cBhvr>
                                        <p:cTn id="3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7473" y="499348"/>
            <a:ext cx="10515600" cy="1325563"/>
          </a:xfrm>
        </p:spPr>
        <p:txBody>
          <a:bodyPr>
            <a:normAutofit fontScale="90000"/>
          </a:bodyPr>
          <a:lstStyle/>
          <a:p>
            <a:r>
              <a:rPr lang="en-US" dirty="0"/>
              <a:t>Standard 8.LS4.2: </a:t>
            </a:r>
            <a:r>
              <a:rPr lang="en-US" sz="3100" dirty="0"/>
              <a:t>Construct an explanation addressing the similarities and differences of the anatomical structures and genetic information between extinct and extant organisms using evidence of common ancestry  and patterns between taxa.</a:t>
            </a:r>
          </a:p>
        </p:txBody>
      </p:sp>
      <p:sp>
        <p:nvSpPr>
          <p:cNvPr id="3" name="Content Placeholder 2"/>
          <p:cNvSpPr>
            <a:spLocks noGrp="1"/>
          </p:cNvSpPr>
          <p:nvPr>
            <p:ph idx="1"/>
          </p:nvPr>
        </p:nvSpPr>
        <p:spPr>
          <a:xfrm>
            <a:off x="226503" y="2354131"/>
            <a:ext cx="11236354" cy="4351338"/>
          </a:xfrm>
        </p:spPr>
        <p:txBody>
          <a:bodyPr>
            <a:noAutofit/>
          </a:bodyPr>
          <a:lstStyle/>
          <a:p>
            <a:pPr marL="0" indent="0">
              <a:buNone/>
            </a:pPr>
            <a:endParaRPr lang="en-US" sz="2800" dirty="0"/>
          </a:p>
          <a:p>
            <a:pPr marL="0" indent="0">
              <a:buNone/>
            </a:pPr>
            <a:r>
              <a:rPr lang="en-US" sz="2800" dirty="0"/>
              <a:t>SEP: Engaging in Argument from evidence </a:t>
            </a:r>
          </a:p>
          <a:p>
            <a:pPr marL="0" indent="0">
              <a:buNone/>
            </a:pPr>
            <a:r>
              <a:rPr lang="en-US" sz="2800" dirty="0"/>
              <a:t>CCC: Patterns </a:t>
            </a:r>
          </a:p>
          <a:p>
            <a:pPr marL="0" indent="0">
              <a:buNone/>
            </a:pPr>
            <a:r>
              <a:rPr lang="en-US" sz="2800" dirty="0"/>
              <a:t>I can…</a:t>
            </a:r>
          </a:p>
          <a:p>
            <a:pPr>
              <a:buFont typeface="Calibri" panose="020F0502020204030204" pitchFamily="34" charset="0"/>
              <a:buChar char="٭"/>
            </a:pPr>
            <a:r>
              <a:rPr lang="en-US" sz="2800" dirty="0"/>
              <a:t>  Compare and contrast fossils of extinct and extant species.</a:t>
            </a:r>
          </a:p>
          <a:p>
            <a:pPr>
              <a:buFont typeface="Calibri" panose="020F0502020204030204" pitchFamily="34" charset="0"/>
              <a:buChar char="٭"/>
            </a:pPr>
            <a:r>
              <a:rPr lang="en-US" sz="2800" dirty="0"/>
              <a:t> Make observations of extant organisms to be able to identify common characteristics within organisms, to show evidence of common ancestry. </a:t>
            </a:r>
          </a:p>
          <a:p>
            <a:pPr>
              <a:buFont typeface="Calibri" panose="020F0502020204030204" pitchFamily="34" charset="0"/>
              <a:buChar char="٭"/>
            </a:pPr>
            <a:r>
              <a:rPr lang="en-US" sz="2800" dirty="0"/>
              <a:t>Create a cladogram. </a:t>
            </a:r>
          </a:p>
        </p:txBody>
      </p:sp>
    </p:spTree>
    <p:extLst>
      <p:ext uri="{BB962C8B-B14F-4D97-AF65-F5344CB8AC3E}">
        <p14:creationId xmlns:p14="http://schemas.microsoft.com/office/powerpoint/2010/main" val="2476745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6F212-6458-40D8-A7C2-1D4A05E15CDC}"/>
              </a:ext>
            </a:extLst>
          </p:cNvPr>
          <p:cNvSpPr>
            <a:spLocks noGrp="1"/>
          </p:cNvSpPr>
          <p:nvPr>
            <p:ph type="title"/>
          </p:nvPr>
        </p:nvSpPr>
        <p:spPr>
          <a:xfrm>
            <a:off x="1294002" y="289624"/>
            <a:ext cx="9756396" cy="1325563"/>
          </a:xfrm>
        </p:spPr>
        <p:txBody>
          <a:bodyPr/>
          <a:lstStyle/>
          <a:p>
            <a:pPr algn="ctr"/>
            <a:r>
              <a:rPr lang="en-US" dirty="0"/>
              <a:t>Evidence of the Ancestry of the Mystery Fossil </a:t>
            </a:r>
            <a:r>
              <a:rPr lang="en-US" dirty="0" err="1"/>
              <a:t>Seymouria</a:t>
            </a:r>
            <a:endParaRPr lang="en-US" dirty="0"/>
          </a:p>
        </p:txBody>
      </p:sp>
      <p:sp>
        <p:nvSpPr>
          <p:cNvPr id="3" name="Content Placeholder 2">
            <a:extLst>
              <a:ext uri="{FF2B5EF4-FFF2-40B4-BE49-F238E27FC236}">
                <a16:creationId xmlns:a16="http://schemas.microsoft.com/office/drawing/2014/main" id="{B583A741-78C5-41E3-9620-DE6E96BE185C}"/>
              </a:ext>
            </a:extLst>
          </p:cNvPr>
          <p:cNvSpPr>
            <a:spLocks noGrp="1"/>
          </p:cNvSpPr>
          <p:nvPr>
            <p:ph sz="half" idx="1"/>
          </p:nvPr>
        </p:nvSpPr>
        <p:spPr>
          <a:xfrm>
            <a:off x="838200" y="1825625"/>
            <a:ext cx="5181600" cy="3258103"/>
          </a:xfrm>
        </p:spPr>
        <p:txBody>
          <a:bodyPr>
            <a:normAutofit fontScale="62500" lnSpcReduction="20000"/>
          </a:bodyPr>
          <a:lstStyle/>
          <a:p>
            <a:r>
              <a:rPr lang="en-US" sz="4500" dirty="0"/>
              <a:t>Guiding question: To which group of animals would the </a:t>
            </a:r>
            <a:r>
              <a:rPr lang="en-US" sz="4500" dirty="0" err="1"/>
              <a:t>Seymouria</a:t>
            </a:r>
            <a:r>
              <a:rPr lang="en-US" sz="4500" dirty="0"/>
              <a:t> be most closely related based on similarities in body structures? </a:t>
            </a:r>
          </a:p>
          <a:p>
            <a:endParaRPr lang="en-US" dirty="0"/>
          </a:p>
        </p:txBody>
      </p:sp>
      <p:sp>
        <p:nvSpPr>
          <p:cNvPr id="4" name="Content Placeholder 3">
            <a:extLst>
              <a:ext uri="{FF2B5EF4-FFF2-40B4-BE49-F238E27FC236}">
                <a16:creationId xmlns:a16="http://schemas.microsoft.com/office/drawing/2014/main" id="{E8205FD9-8794-47C5-B2A8-99DF586F17DB}"/>
              </a:ext>
            </a:extLst>
          </p:cNvPr>
          <p:cNvSpPr>
            <a:spLocks noGrp="1"/>
          </p:cNvSpPr>
          <p:nvPr>
            <p:ph sz="half" idx="2"/>
          </p:nvPr>
        </p:nvSpPr>
        <p:spPr/>
        <p:txBody>
          <a:bodyPr>
            <a:normAutofit fontScale="62500" lnSpcReduction="20000"/>
          </a:bodyPr>
          <a:lstStyle/>
          <a:p>
            <a:r>
              <a:rPr lang="en-US" dirty="0"/>
              <a:t>Paleontologists collect data about the similarities and differences between modern and extinct organisms, looking for patterns within specific traits, such as anatomical structures that are shared or not shared, to provide evidence of common ancestry. One tool used by scientists for this purpose is the cladogram (also called a phylogenetic tree). A trait is an adaptation that has developed in a group of organisms at some point in evolutionary history and is shared by closely related organisms but not with other organisms. Scientists use these shared traits to group the organisms into less and less inclusive groups.  Though fossils of extinct organisms provide limited information about all the physical traits, using the method of the cladistics and recording observations of similarities and differences in traits between living organisms is helpful in gaining a better understanding of an extinct organism’s evolutionary history. </a:t>
            </a:r>
          </a:p>
          <a:p>
            <a:pPr marL="0" indent="0">
              <a:buNone/>
            </a:pPr>
            <a:r>
              <a:rPr lang="en-US" dirty="0"/>
              <a:t> </a:t>
            </a:r>
          </a:p>
          <a:p>
            <a:endParaRPr lang="en-US" dirty="0"/>
          </a:p>
        </p:txBody>
      </p:sp>
    </p:spTree>
    <p:extLst>
      <p:ext uri="{BB962C8B-B14F-4D97-AF65-F5344CB8AC3E}">
        <p14:creationId xmlns:p14="http://schemas.microsoft.com/office/powerpoint/2010/main" val="4042870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1B775-37B5-43E6-93D0-4F65A16D887C}"/>
              </a:ext>
            </a:extLst>
          </p:cNvPr>
          <p:cNvSpPr>
            <a:spLocks noGrp="1"/>
          </p:cNvSpPr>
          <p:nvPr>
            <p:ph type="title"/>
          </p:nvPr>
        </p:nvSpPr>
        <p:spPr/>
        <p:txBody>
          <a:bodyPr>
            <a:normAutofit fontScale="90000"/>
          </a:bodyPr>
          <a:lstStyle/>
          <a:p>
            <a:r>
              <a:rPr lang="en-US" sz="2200" dirty="0"/>
              <a:t>The goal for this investigation is for your group to gather and organize data based on similarities and differences in skeletal structures from modern organisms, and then, using the fossil of an extinct organism, find the group of that it most closely resembles to help in understanding the extinct organism’s evolutionary history and common ancestry. You will also develop an argument using the format provided, and plan to defend that argument to another group in your class.</a:t>
            </a:r>
            <a:br>
              <a:rPr lang="en-US" sz="2200" dirty="0"/>
            </a:br>
            <a:endParaRPr lang="en-US" sz="2200" dirty="0"/>
          </a:p>
        </p:txBody>
      </p:sp>
      <p:sp>
        <p:nvSpPr>
          <p:cNvPr id="3" name="Content Placeholder 2">
            <a:extLst>
              <a:ext uri="{FF2B5EF4-FFF2-40B4-BE49-F238E27FC236}">
                <a16:creationId xmlns:a16="http://schemas.microsoft.com/office/drawing/2014/main" id="{1A7F4CC7-5F47-46C6-A86A-D9761F4739FD}"/>
              </a:ext>
            </a:extLst>
          </p:cNvPr>
          <p:cNvSpPr>
            <a:spLocks noGrp="1"/>
          </p:cNvSpPr>
          <p:nvPr>
            <p:ph sz="half" idx="1"/>
          </p:nvPr>
        </p:nvSpPr>
        <p:spPr/>
        <p:txBody>
          <a:bodyPr>
            <a:normAutofit fontScale="85000" lnSpcReduction="20000"/>
          </a:bodyPr>
          <a:lstStyle/>
          <a:p>
            <a:r>
              <a:rPr lang="en-US" dirty="0"/>
              <a:t>As you plan your investigation keep these questions in mind:</a:t>
            </a:r>
          </a:p>
          <a:p>
            <a:pPr lvl="0"/>
            <a:r>
              <a:rPr lang="en-US" dirty="0"/>
              <a:t>Which of the modern animals are more closely related? What structural evidence is there for your decision?</a:t>
            </a:r>
          </a:p>
          <a:p>
            <a:pPr lvl="0"/>
            <a:r>
              <a:rPr lang="en-US" dirty="0"/>
              <a:t>What are some characteristics of vertebrates that can distinguish further groupings?</a:t>
            </a:r>
          </a:p>
          <a:p>
            <a:pPr lvl="0"/>
            <a:r>
              <a:rPr lang="en-US" dirty="0"/>
              <a:t>Which characteristics are the most important to observe and record?</a:t>
            </a:r>
          </a:p>
          <a:p>
            <a:pPr lvl="0"/>
            <a:r>
              <a:rPr lang="en-US" dirty="0"/>
              <a:t>How many characteristics should be observed and recorded?</a:t>
            </a:r>
          </a:p>
          <a:p>
            <a:pPr lvl="0"/>
            <a:r>
              <a:rPr lang="en-US" dirty="0"/>
              <a:t>What types of charts or tables will help you best analyze your data?</a:t>
            </a:r>
          </a:p>
          <a:p>
            <a:endParaRPr lang="en-US" dirty="0"/>
          </a:p>
        </p:txBody>
      </p:sp>
      <p:sp>
        <p:nvSpPr>
          <p:cNvPr id="4" name="Content Placeholder 3">
            <a:extLst>
              <a:ext uri="{FF2B5EF4-FFF2-40B4-BE49-F238E27FC236}">
                <a16:creationId xmlns:a16="http://schemas.microsoft.com/office/drawing/2014/main" id="{F4C9CC19-3E3E-4FC7-A563-5C322F587172}"/>
              </a:ext>
            </a:extLst>
          </p:cNvPr>
          <p:cNvSpPr>
            <a:spLocks noGrp="1"/>
          </p:cNvSpPr>
          <p:nvPr>
            <p:ph sz="half" idx="2"/>
          </p:nvPr>
        </p:nvSpPr>
        <p:spPr/>
        <p:txBody>
          <a:bodyPr>
            <a:normAutofit fontScale="85000" lnSpcReduction="20000"/>
          </a:bodyPr>
          <a:lstStyle/>
          <a:p>
            <a:r>
              <a:rPr lang="en-US" dirty="0"/>
              <a:t>Assign Jobs</a:t>
            </a:r>
          </a:p>
          <a:p>
            <a:pPr lvl="0" fontAlgn="base"/>
            <a:r>
              <a:rPr lang="en-US" dirty="0"/>
              <a:t>Director: Keeps the group on task as well as asks questions of the teacher when needed</a:t>
            </a:r>
          </a:p>
          <a:p>
            <a:pPr lvl="0" fontAlgn="base"/>
            <a:r>
              <a:rPr lang="en-US" dirty="0"/>
              <a:t>Recorder: Records data</a:t>
            </a:r>
          </a:p>
          <a:p>
            <a:pPr lvl="0" fontAlgn="base"/>
            <a:r>
              <a:rPr lang="en-US" dirty="0"/>
              <a:t>Materials Manager: Manages the manipulation and use of the photographs, keeping them organized and redirecting when the group gets photographs confuse. (If these were real skeletons, this would be a task with much more responsibility.)</a:t>
            </a:r>
          </a:p>
          <a:p>
            <a:r>
              <a:rPr lang="en-US" dirty="0"/>
              <a:t>Reporter: Stay during the argument implementation</a:t>
            </a:r>
          </a:p>
        </p:txBody>
      </p:sp>
    </p:spTree>
    <p:extLst>
      <p:ext uri="{BB962C8B-B14F-4D97-AF65-F5344CB8AC3E}">
        <p14:creationId xmlns:p14="http://schemas.microsoft.com/office/powerpoint/2010/main" val="4170211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63D28-F1BB-4468-A97A-9670A479761E}"/>
              </a:ext>
            </a:extLst>
          </p:cNvPr>
          <p:cNvSpPr>
            <a:spLocks noGrp="1"/>
          </p:cNvSpPr>
          <p:nvPr>
            <p:ph type="title"/>
          </p:nvPr>
        </p:nvSpPr>
        <p:spPr/>
        <p:txBody>
          <a:bodyPr>
            <a:normAutofit fontScale="90000"/>
          </a:bodyPr>
          <a:lstStyle/>
          <a:p>
            <a:r>
              <a:rPr lang="en-US" dirty="0"/>
              <a:t>Materials:</a:t>
            </a:r>
            <a:br>
              <a:rPr lang="en-US" dirty="0"/>
            </a:br>
            <a:r>
              <a:rPr lang="en-US" sz="3100" dirty="0"/>
              <a:t>Photographs or actual skeletons of a frog, lizard, pigeon, and bat</a:t>
            </a:r>
            <a:br>
              <a:rPr lang="en-US" sz="3100" dirty="0"/>
            </a:br>
            <a:r>
              <a:rPr lang="en-US" sz="3100" dirty="0"/>
              <a:t>Photograph of </a:t>
            </a:r>
            <a:r>
              <a:rPr lang="en-US" sz="3100" dirty="0" err="1"/>
              <a:t>Seymouria</a:t>
            </a:r>
            <a:r>
              <a:rPr lang="en-US" sz="3100" dirty="0"/>
              <a:t> fossil </a:t>
            </a:r>
            <a:br>
              <a:rPr lang="en-US" dirty="0"/>
            </a:br>
            <a:endParaRPr lang="en-US" dirty="0"/>
          </a:p>
        </p:txBody>
      </p:sp>
      <p:sp>
        <p:nvSpPr>
          <p:cNvPr id="3" name="Content Placeholder 2">
            <a:extLst>
              <a:ext uri="{FF2B5EF4-FFF2-40B4-BE49-F238E27FC236}">
                <a16:creationId xmlns:a16="http://schemas.microsoft.com/office/drawing/2014/main" id="{E3F0CB14-ED42-47FF-9EA2-207F7F446080}"/>
              </a:ext>
            </a:extLst>
          </p:cNvPr>
          <p:cNvSpPr>
            <a:spLocks noGrp="1"/>
          </p:cNvSpPr>
          <p:nvPr>
            <p:ph idx="1"/>
          </p:nvPr>
        </p:nvSpPr>
        <p:spPr/>
        <p:txBody>
          <a:bodyPr/>
          <a:lstStyle/>
          <a:p>
            <a:r>
              <a:rPr lang="en-US" dirty="0"/>
              <a:t>Plan:</a:t>
            </a:r>
          </a:p>
          <a:p>
            <a:r>
              <a:rPr lang="en-US" dirty="0"/>
              <a:t>In planning your investigation, avoid bias ideas (opinions) by setting rules for collecting data that will be consistently followed. For example, do not guess that an organism has wings just because the organism has a beak. Look for specific evidence that indicates appendages/limbs that are wing structures. You are looking for patterns in the evolutionary record as we know it today, paying close attention to anatomical structures and the functions of those structures, which would support a relationship between a group of organisms as well as exclude an organism from the group.</a:t>
            </a:r>
          </a:p>
          <a:p>
            <a:endParaRPr lang="en-US" dirty="0"/>
          </a:p>
        </p:txBody>
      </p:sp>
    </p:spTree>
    <p:extLst>
      <p:ext uri="{BB962C8B-B14F-4D97-AF65-F5344CB8AC3E}">
        <p14:creationId xmlns:p14="http://schemas.microsoft.com/office/powerpoint/2010/main" val="3361263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6B07C410-C027-47B5-8E3F-CC9D17DAC6EC}"/>
              </a:ext>
            </a:extLst>
          </p:cNvPr>
          <p:cNvSpPr>
            <a:spLocks noChangeArrowheads="1"/>
          </p:cNvSpPr>
          <p:nvPr/>
        </p:nvSpPr>
        <p:spPr bwMode="auto">
          <a:xfrm>
            <a:off x="838199" y="1174819"/>
            <a:ext cx="4826795" cy="28583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defTabSz="914400" fontAlgn="base">
              <a:lnSpc>
                <a:spcPct val="90000"/>
              </a:lnSpc>
              <a:spcBef>
                <a:spcPct val="0"/>
              </a:spcBef>
              <a:spcAft>
                <a:spcPts val="600"/>
              </a:spcAft>
              <a:buClrTx/>
              <a:buSzTx/>
              <a:tabLst/>
            </a:pPr>
            <a:r>
              <a:rPr kumimoji="0" lang="en-US" altLang="en-US" sz="7200" b="0" i="0" u="none" strike="noStrike" kern="1200" cap="none" normalizeH="0" baseline="0">
                <a:ln>
                  <a:noFill/>
                </a:ln>
                <a:solidFill>
                  <a:schemeClr val="bg1"/>
                </a:solidFill>
                <a:effectLst/>
                <a:latin typeface="+mj-lt"/>
                <a:ea typeface="+mj-ea"/>
                <a:cs typeface="+mj-cs"/>
              </a:rPr>
              <a:t>Data:</a:t>
            </a:r>
          </a:p>
          <a:p>
            <a:pPr marL="0" marR="0" lvl="0" indent="0" defTabSz="914400" fontAlgn="base">
              <a:lnSpc>
                <a:spcPct val="90000"/>
              </a:lnSpc>
              <a:spcBef>
                <a:spcPct val="0"/>
              </a:spcBef>
              <a:spcAft>
                <a:spcPts val="600"/>
              </a:spcAft>
              <a:buClrTx/>
              <a:buSzTx/>
              <a:tabLst/>
            </a:pPr>
            <a:endParaRPr kumimoji="0" lang="en-US" altLang="en-US" sz="7200" b="0" i="0" u="none" strike="noStrike" kern="1200" cap="none" normalizeH="0" baseline="0">
              <a:ln>
                <a:noFill/>
              </a:ln>
              <a:solidFill>
                <a:schemeClr val="bg1"/>
              </a:solidFill>
              <a:effectLst/>
              <a:latin typeface="+mj-lt"/>
              <a:ea typeface="+mj-ea"/>
              <a:cs typeface="+mj-cs"/>
            </a:endParaRPr>
          </a:p>
        </p:txBody>
      </p:sp>
      <p:grpSp>
        <p:nvGrpSpPr>
          <p:cNvPr id="10" name="Group 9">
            <a:extLst>
              <a:ext uri="{FF2B5EF4-FFF2-40B4-BE49-F238E27FC236}">
                <a16:creationId xmlns:a16="http://schemas.microsoft.com/office/drawing/2014/main" id="{9523617D-D84A-4054-95AA-9F89131D5F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1" name="Group 10">
              <a:extLst>
                <a:ext uri="{FF2B5EF4-FFF2-40B4-BE49-F238E27FC236}">
                  <a16:creationId xmlns:a16="http://schemas.microsoft.com/office/drawing/2014/main" id="{AB43C5D0-A5EA-4427-B537-1D236BB7AF5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5" name="Freeform: Shape 14">
                <a:extLst>
                  <a:ext uri="{FF2B5EF4-FFF2-40B4-BE49-F238E27FC236}">
                    <a16:creationId xmlns:a16="http://schemas.microsoft.com/office/drawing/2014/main" id="{70FA4045-2CBD-47E7-B0D7-2F5619C9A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1DFCB8A-0C16-4BF4-89D1-2A93FDA13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7EC88587-B5AF-448E-9735-D9A2946AEF3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3" name="Freeform: Shape 12">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aphicFrame>
        <p:nvGraphicFramePr>
          <p:cNvPr id="2" name="Table 1">
            <a:extLst>
              <a:ext uri="{FF2B5EF4-FFF2-40B4-BE49-F238E27FC236}">
                <a16:creationId xmlns:a16="http://schemas.microsoft.com/office/drawing/2014/main" id="{068FB031-EAB2-48E1-ABDE-4628D9F567C5}"/>
              </a:ext>
            </a:extLst>
          </p:cNvPr>
          <p:cNvGraphicFramePr>
            <a:graphicFrameLocks noGrp="1"/>
          </p:cNvGraphicFramePr>
          <p:nvPr>
            <p:extLst>
              <p:ext uri="{D42A27DB-BD31-4B8C-83A1-F6EECF244321}">
                <p14:modId xmlns:p14="http://schemas.microsoft.com/office/powerpoint/2010/main" val="4001759636"/>
              </p:ext>
            </p:extLst>
          </p:nvPr>
        </p:nvGraphicFramePr>
        <p:xfrm>
          <a:off x="6206836" y="1108364"/>
          <a:ext cx="4704215" cy="3216430"/>
        </p:xfrm>
        <a:graphic>
          <a:graphicData uri="http://schemas.openxmlformats.org/drawingml/2006/table">
            <a:tbl>
              <a:tblPr/>
              <a:tblGrid>
                <a:gridCol w="1298471">
                  <a:extLst>
                    <a:ext uri="{9D8B030D-6E8A-4147-A177-3AD203B41FA5}">
                      <a16:colId xmlns:a16="http://schemas.microsoft.com/office/drawing/2014/main" val="103460716"/>
                    </a:ext>
                  </a:extLst>
                </a:gridCol>
                <a:gridCol w="567624">
                  <a:extLst>
                    <a:ext uri="{9D8B030D-6E8A-4147-A177-3AD203B41FA5}">
                      <a16:colId xmlns:a16="http://schemas.microsoft.com/office/drawing/2014/main" val="1413940346"/>
                    </a:ext>
                  </a:extLst>
                </a:gridCol>
                <a:gridCol w="567624">
                  <a:extLst>
                    <a:ext uri="{9D8B030D-6E8A-4147-A177-3AD203B41FA5}">
                      <a16:colId xmlns:a16="http://schemas.microsoft.com/office/drawing/2014/main" val="2847234795"/>
                    </a:ext>
                  </a:extLst>
                </a:gridCol>
                <a:gridCol w="567624">
                  <a:extLst>
                    <a:ext uri="{9D8B030D-6E8A-4147-A177-3AD203B41FA5}">
                      <a16:colId xmlns:a16="http://schemas.microsoft.com/office/drawing/2014/main" val="2027697083"/>
                    </a:ext>
                  </a:extLst>
                </a:gridCol>
                <a:gridCol w="567624">
                  <a:extLst>
                    <a:ext uri="{9D8B030D-6E8A-4147-A177-3AD203B41FA5}">
                      <a16:colId xmlns:a16="http://schemas.microsoft.com/office/drawing/2014/main" val="2541207729"/>
                    </a:ext>
                  </a:extLst>
                </a:gridCol>
                <a:gridCol w="567624">
                  <a:extLst>
                    <a:ext uri="{9D8B030D-6E8A-4147-A177-3AD203B41FA5}">
                      <a16:colId xmlns:a16="http://schemas.microsoft.com/office/drawing/2014/main" val="3077034672"/>
                    </a:ext>
                  </a:extLst>
                </a:gridCol>
                <a:gridCol w="567624">
                  <a:extLst>
                    <a:ext uri="{9D8B030D-6E8A-4147-A177-3AD203B41FA5}">
                      <a16:colId xmlns:a16="http://schemas.microsoft.com/office/drawing/2014/main" val="3248941017"/>
                    </a:ext>
                  </a:extLst>
                </a:gridCol>
              </a:tblGrid>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Characteristic</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1464766"/>
                  </a:ext>
                </a:extLst>
              </a:tr>
              <a:tr h="459490">
                <a:tc>
                  <a:txBody>
                    <a:bodyPr/>
                    <a:lstStyle/>
                    <a:p>
                      <a:pPr marL="0" marR="0" algn="l" fontAlgn="t">
                        <a:lnSpc>
                          <a:spcPct val="115000"/>
                        </a:lnSpc>
                        <a:spcBef>
                          <a:spcPts val="0"/>
                        </a:spcBef>
                        <a:spcAft>
                          <a:spcPts val="0"/>
                        </a:spcAft>
                      </a:pPr>
                      <a:r>
                        <a:rPr lang="en-US" sz="800" b="0" i="0" u="none" strike="noStrike" dirty="0">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dirty="0">
                        <a:effectLst/>
                        <a:latin typeface="Arial" panose="020B0604020202020204" pitchFamily="34" charset="0"/>
                      </a:endParaRPr>
                    </a:p>
                    <a:p>
                      <a:pPr marL="0" marR="0" algn="l" fontAlgn="t">
                        <a:lnSpc>
                          <a:spcPct val="115000"/>
                        </a:lnSpc>
                        <a:spcBef>
                          <a:spcPts val="0"/>
                        </a:spcBef>
                        <a:spcAft>
                          <a:spcPts val="0"/>
                        </a:spcAft>
                      </a:pPr>
                      <a:r>
                        <a:rPr lang="en-US" sz="800" b="0" i="0" u="none" strike="noStrike" dirty="0">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dirty="0">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5419905"/>
                  </a:ext>
                </a:extLst>
              </a:tr>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5211631"/>
                  </a:ext>
                </a:extLst>
              </a:tr>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8467270"/>
                  </a:ext>
                </a:extLst>
              </a:tr>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5398958"/>
                  </a:ext>
                </a:extLst>
              </a:tr>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5186947"/>
                  </a:ext>
                </a:extLst>
              </a:tr>
              <a:tr h="459490">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15000"/>
                        </a:lnSpc>
                        <a:spcBef>
                          <a:spcPts val="0"/>
                        </a:spcBef>
                        <a:spcAft>
                          <a:spcPts val="0"/>
                        </a:spcAft>
                      </a:pPr>
                      <a:r>
                        <a:rPr lang="en-US" sz="800" b="0" i="0" u="none" strike="noStrike" dirty="0">
                          <a:effectLst/>
                          <a:latin typeface="Open Sans" panose="020B0606030504020204" pitchFamily="34" charset="0"/>
                          <a:ea typeface="Open Sans" panose="020B0606030504020204" pitchFamily="34" charset="0"/>
                          <a:cs typeface="Open Sans" panose="020B0606030504020204" pitchFamily="34" charset="0"/>
                        </a:rPr>
                        <a:t> </a:t>
                      </a:r>
                      <a:endParaRPr lang="en-US" sz="1400" b="0" i="0" u="none" strike="noStrike" dirty="0">
                        <a:effectLst/>
                        <a:latin typeface="Arial" panose="020B0604020202020204" pitchFamily="34" charset="0"/>
                      </a:endParaRPr>
                    </a:p>
                  </a:txBody>
                  <a:tcPr marL="47651" marR="47651" marT="47651" marB="47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3677951"/>
                  </a:ext>
                </a:extLst>
              </a:tr>
            </a:tbl>
          </a:graphicData>
        </a:graphic>
      </p:graphicFrame>
    </p:spTree>
    <p:extLst>
      <p:ext uri="{BB962C8B-B14F-4D97-AF65-F5344CB8AC3E}">
        <p14:creationId xmlns:p14="http://schemas.microsoft.com/office/powerpoint/2010/main" val="3291421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2BC733E-675B-403B-8797-78BA31DC064A}"/>
              </a:ext>
            </a:extLst>
          </p:cNvPr>
          <p:cNvSpPr/>
          <p:nvPr/>
        </p:nvSpPr>
        <p:spPr>
          <a:xfrm>
            <a:off x="385618" y="595580"/>
            <a:ext cx="4391024" cy="1323439"/>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2800" kern="1200" dirty="0">
                <a:solidFill>
                  <a:schemeClr val="bg1"/>
                </a:solidFill>
                <a:latin typeface="+mj-lt"/>
                <a:ea typeface="+mj-ea"/>
                <a:cs typeface="+mj-cs"/>
              </a:rPr>
              <a:t>Analysis of Data: (Diagram a cladogram that reflects the results of your data.)</a:t>
            </a:r>
          </a:p>
        </p:txBody>
      </p:sp>
      <p:sp>
        <p:nvSpPr>
          <p:cNvPr id="4" name="Rectangle 1">
            <a:extLst>
              <a:ext uri="{FF2B5EF4-FFF2-40B4-BE49-F238E27FC236}">
                <a16:creationId xmlns:a16="http://schemas.microsoft.com/office/drawing/2014/main" id="{328BD5DA-9CA2-4F48-BE3E-A32710FD2A6D}"/>
              </a:ext>
            </a:extLst>
          </p:cNvPr>
          <p:cNvSpPr>
            <a:spLocks noChangeArrowheads="1"/>
          </p:cNvSpPr>
          <p:nvPr/>
        </p:nvSpPr>
        <p:spPr bwMode="auto">
          <a:xfrm>
            <a:off x="653473" y="2296653"/>
            <a:ext cx="4391024" cy="444589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228600" defTabSz="914400" fontAlgn="base">
              <a:lnSpc>
                <a:spcPct val="90000"/>
              </a:lnSpc>
              <a:spcBef>
                <a:spcPct val="0"/>
              </a:spcBef>
              <a:spcAft>
                <a:spcPts val="600"/>
              </a:spcAft>
              <a:buClrTx/>
              <a:buSzTx/>
              <a:buFont typeface="Arial" panose="020B0604020202020204" pitchFamily="34" charset="0"/>
              <a:buChar char="•"/>
              <a:tabLst/>
            </a:pPr>
            <a:r>
              <a:rPr kumimoji="0" lang="en-US" altLang="en-US" sz="2400" b="0" i="0" u="none" strike="noStrike" cap="none" normalizeH="0" baseline="0" dirty="0">
                <a:ln>
                  <a:noFill/>
                </a:ln>
                <a:solidFill>
                  <a:schemeClr val="bg1">
                    <a:alpha val="80000"/>
                  </a:schemeClr>
                </a:solidFill>
                <a:effectLst/>
              </a:rPr>
              <a:t>Conclusion: Develop your initial argument on the C.E.R. template below. You have been provided with a large version of the template to take to another group when your claim is  defended. Remember your guiding question is “Which group of modern animals could the </a:t>
            </a:r>
            <a:r>
              <a:rPr kumimoji="0" lang="en-US" altLang="en-US" sz="2400" b="0" i="0" u="none" strike="noStrike" cap="none" normalizeH="0" baseline="0" dirty="0" err="1">
                <a:ln>
                  <a:noFill/>
                </a:ln>
                <a:solidFill>
                  <a:schemeClr val="bg1">
                    <a:alpha val="80000"/>
                  </a:schemeClr>
                </a:solidFill>
                <a:effectLst/>
              </a:rPr>
              <a:t>Seymouria</a:t>
            </a:r>
            <a:r>
              <a:rPr kumimoji="0" lang="en-US" altLang="en-US" sz="2400" b="0" i="0" u="none" strike="noStrike" cap="none" normalizeH="0" baseline="0" dirty="0">
                <a:ln>
                  <a:noFill/>
                </a:ln>
                <a:solidFill>
                  <a:schemeClr val="bg1">
                    <a:alpha val="80000"/>
                  </a:schemeClr>
                </a:solidFill>
                <a:effectLst/>
              </a:rPr>
              <a:t> fossil be an ancestor of based on similarities in body structures?”  </a:t>
            </a:r>
          </a:p>
          <a:p>
            <a:pPr marL="0" marR="0" lvl="0" indent="-228600" defTabSz="914400" fontAlgn="base">
              <a:lnSpc>
                <a:spcPct val="90000"/>
              </a:lnSpc>
              <a:spcBef>
                <a:spcPct val="0"/>
              </a:spcBef>
              <a:spcAft>
                <a:spcPts val="600"/>
              </a:spcAft>
              <a:buClrTx/>
              <a:buSzTx/>
              <a:buFont typeface="Arial" panose="020B0604020202020204" pitchFamily="34" charset="0"/>
              <a:buChar char="•"/>
              <a:tabLst/>
            </a:pPr>
            <a:endParaRPr kumimoji="0" lang="en-US" altLang="en-US" sz="1700" b="0" i="0" u="none" strike="noStrike" cap="none" normalizeH="0" baseline="0" dirty="0">
              <a:ln>
                <a:noFill/>
              </a:ln>
              <a:solidFill>
                <a:schemeClr val="bg1">
                  <a:alpha val="80000"/>
                </a:schemeClr>
              </a:solidFill>
              <a:effectLst/>
            </a:endParaRP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aphicFrame>
        <p:nvGraphicFramePr>
          <p:cNvPr id="3" name="Table 2">
            <a:extLst>
              <a:ext uri="{FF2B5EF4-FFF2-40B4-BE49-F238E27FC236}">
                <a16:creationId xmlns:a16="http://schemas.microsoft.com/office/drawing/2014/main" id="{A2BC96A7-D47F-46DA-B3A4-A773F7A78ABF}"/>
              </a:ext>
            </a:extLst>
          </p:cNvPr>
          <p:cNvGraphicFramePr>
            <a:graphicFrameLocks noGrp="1"/>
          </p:cNvGraphicFramePr>
          <p:nvPr>
            <p:extLst>
              <p:ext uri="{D42A27DB-BD31-4B8C-83A1-F6EECF244321}">
                <p14:modId xmlns:p14="http://schemas.microsoft.com/office/powerpoint/2010/main" val="2169327423"/>
              </p:ext>
            </p:extLst>
          </p:nvPr>
        </p:nvGraphicFramePr>
        <p:xfrm>
          <a:off x="6541932" y="1480270"/>
          <a:ext cx="4369112" cy="2804474"/>
        </p:xfrm>
        <a:graphic>
          <a:graphicData uri="http://schemas.openxmlformats.org/drawingml/2006/table">
            <a:tbl>
              <a:tblPr>
                <a:tableStyleId>{5C22544A-7EE6-4342-B048-85BDC9FD1C3A}</a:tableStyleId>
              </a:tblPr>
              <a:tblGrid>
                <a:gridCol w="2049432">
                  <a:extLst>
                    <a:ext uri="{9D8B030D-6E8A-4147-A177-3AD203B41FA5}">
                      <a16:colId xmlns:a16="http://schemas.microsoft.com/office/drawing/2014/main" val="1994417945"/>
                    </a:ext>
                  </a:extLst>
                </a:gridCol>
                <a:gridCol w="2319680">
                  <a:extLst>
                    <a:ext uri="{9D8B030D-6E8A-4147-A177-3AD203B41FA5}">
                      <a16:colId xmlns:a16="http://schemas.microsoft.com/office/drawing/2014/main" val="969418925"/>
                    </a:ext>
                  </a:extLst>
                </a:gridCol>
              </a:tblGrid>
              <a:tr h="726554">
                <a:tc gridSpan="2">
                  <a:txBody>
                    <a:bodyPr/>
                    <a:lstStyle/>
                    <a:p>
                      <a:pPr marL="0" marR="0">
                        <a:lnSpc>
                          <a:spcPct val="115000"/>
                        </a:lnSpc>
                        <a:spcBef>
                          <a:spcPts val="0"/>
                        </a:spcBef>
                        <a:spcAft>
                          <a:spcPts val="0"/>
                        </a:spcAft>
                      </a:pPr>
                      <a:r>
                        <a:rPr lang="en-US" sz="1100">
                          <a:effectLst/>
                        </a:rPr>
                        <a:t>Claim: (answer to guiding question)</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Arial" panose="020B0604020202020204" pitchFamily="34" charset="0"/>
                        <a:ea typeface="Arial" panose="020B0604020202020204" pitchFamily="34" charset="0"/>
                      </a:endParaRPr>
                    </a:p>
                  </a:txBody>
                  <a:tcPr marL="63588" marR="63588" marT="63588" marB="63588"/>
                </a:tc>
                <a:tc hMerge="1">
                  <a:txBody>
                    <a:bodyPr/>
                    <a:lstStyle/>
                    <a:p>
                      <a:endParaRPr lang="en-US"/>
                    </a:p>
                  </a:txBody>
                  <a:tcPr/>
                </a:tc>
                <a:extLst>
                  <a:ext uri="{0D108BD9-81ED-4DB2-BD59-A6C34878D82A}">
                    <a16:rowId xmlns:a16="http://schemas.microsoft.com/office/drawing/2014/main" val="1364448403"/>
                  </a:ext>
                </a:extLst>
              </a:tr>
              <a:tr h="2077920">
                <a:tc>
                  <a:txBody>
                    <a:bodyPr/>
                    <a:lstStyle/>
                    <a:p>
                      <a:pPr marL="0" marR="0">
                        <a:lnSpc>
                          <a:spcPct val="115000"/>
                        </a:lnSpc>
                        <a:spcBef>
                          <a:spcPts val="0"/>
                        </a:spcBef>
                        <a:spcAft>
                          <a:spcPts val="0"/>
                        </a:spcAft>
                      </a:pPr>
                      <a:r>
                        <a:rPr lang="en-US" sz="1100">
                          <a:effectLst/>
                        </a:rPr>
                        <a:t>Evidence: (must support your claim)</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Arial" panose="020B0604020202020204" pitchFamily="34" charset="0"/>
                        <a:ea typeface="Arial" panose="020B0604020202020204" pitchFamily="34" charset="0"/>
                      </a:endParaRPr>
                    </a:p>
                  </a:txBody>
                  <a:tcPr marL="63588" marR="63588" marT="63588" marB="63588"/>
                </a:tc>
                <a:tc>
                  <a:txBody>
                    <a:bodyPr/>
                    <a:lstStyle/>
                    <a:p>
                      <a:pPr marL="0" marR="0">
                        <a:lnSpc>
                          <a:spcPct val="115000"/>
                        </a:lnSpc>
                        <a:spcBef>
                          <a:spcPts val="0"/>
                        </a:spcBef>
                        <a:spcAft>
                          <a:spcPts val="0"/>
                        </a:spcAft>
                      </a:pPr>
                      <a:r>
                        <a:rPr lang="en-US" sz="1100" dirty="0">
                          <a:effectLst/>
                        </a:rPr>
                        <a:t>Reasoning: (justifies and explains </a:t>
                      </a:r>
                      <a:r>
                        <a:rPr lang="en-US" sz="1100" u="sng" dirty="0">
                          <a:effectLst/>
                        </a:rPr>
                        <a:t>how</a:t>
                      </a:r>
                      <a:r>
                        <a:rPr lang="en-US" sz="1100" dirty="0">
                          <a:effectLst/>
                        </a:rPr>
                        <a:t> the evidence supports your claim)</a:t>
                      </a:r>
                      <a:endParaRPr lang="en-US" sz="1100" dirty="0">
                        <a:effectLst/>
                        <a:latin typeface="Arial" panose="020B0604020202020204" pitchFamily="34" charset="0"/>
                        <a:ea typeface="Arial" panose="020B0604020202020204" pitchFamily="34" charset="0"/>
                      </a:endParaRPr>
                    </a:p>
                  </a:txBody>
                  <a:tcPr marL="63588" marR="63588" marT="63588" marB="63588"/>
                </a:tc>
                <a:extLst>
                  <a:ext uri="{0D108BD9-81ED-4DB2-BD59-A6C34878D82A}">
                    <a16:rowId xmlns:a16="http://schemas.microsoft.com/office/drawing/2014/main" val="1143893153"/>
                  </a:ext>
                </a:extLst>
              </a:tr>
            </a:tbl>
          </a:graphicData>
        </a:graphic>
      </p:graphicFrame>
    </p:spTree>
    <p:extLst>
      <p:ext uri="{BB962C8B-B14F-4D97-AF65-F5344CB8AC3E}">
        <p14:creationId xmlns:p14="http://schemas.microsoft.com/office/powerpoint/2010/main" val="1235147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6B7DD-8A13-4080-8515-1B86B1A92BE9}"/>
              </a:ext>
            </a:extLst>
          </p:cNvPr>
          <p:cNvSpPr>
            <a:spLocks noGrp="1"/>
          </p:cNvSpPr>
          <p:nvPr>
            <p:ph type="title"/>
          </p:nvPr>
        </p:nvSpPr>
        <p:spPr>
          <a:xfrm>
            <a:off x="839788" y="117447"/>
            <a:ext cx="3932237" cy="2298582"/>
          </a:xfrm>
        </p:spPr>
        <p:txBody>
          <a:bodyPr>
            <a:normAutofit fontScale="90000"/>
          </a:bodyPr>
          <a:lstStyle/>
          <a:p>
            <a:r>
              <a:rPr lang="en-US" sz="2200" dirty="0"/>
              <a:t>After your group has finished your claim, evidence, and reasoning, the reporter will remain at the table while the rest of the group will “stray” by moving to another group’s table to hear their defense given by their reporter. </a:t>
            </a:r>
            <a:br>
              <a:rPr lang="en-US" dirty="0"/>
            </a:br>
            <a:endParaRPr lang="en-US" dirty="0"/>
          </a:p>
        </p:txBody>
      </p:sp>
      <p:sp>
        <p:nvSpPr>
          <p:cNvPr id="4" name="Text Placeholder 3">
            <a:extLst>
              <a:ext uri="{FF2B5EF4-FFF2-40B4-BE49-F238E27FC236}">
                <a16:creationId xmlns:a16="http://schemas.microsoft.com/office/drawing/2014/main" id="{BB5F2F44-E6B2-4A1E-BC2F-A1EC606323AE}"/>
              </a:ext>
            </a:extLst>
          </p:cNvPr>
          <p:cNvSpPr>
            <a:spLocks noGrp="1"/>
          </p:cNvSpPr>
          <p:nvPr>
            <p:ph type="body" sz="half" idx="2"/>
          </p:nvPr>
        </p:nvSpPr>
        <p:spPr>
          <a:xfrm>
            <a:off x="839788" y="2057399"/>
            <a:ext cx="3932237" cy="4469235"/>
          </a:xfrm>
        </p:spPr>
        <p:txBody>
          <a:bodyPr>
            <a:normAutofit lnSpcReduction="10000"/>
          </a:bodyPr>
          <a:lstStyle/>
          <a:p>
            <a:r>
              <a:rPr lang="en-US" dirty="0"/>
              <a:t> </a:t>
            </a:r>
          </a:p>
          <a:p>
            <a:r>
              <a:rPr lang="en-US" sz="2000" dirty="0"/>
              <a:t>Reporter stays: Your job is to present your argument and answer questions the straying students might have. Take notes of questions others have about your argument so your group can reflect and improve your argument. </a:t>
            </a:r>
          </a:p>
          <a:p>
            <a:r>
              <a:rPr lang="en-US" sz="2000" dirty="0"/>
              <a:t>Strays: Your job is to critique your classmates arguments, looking for mistakes that could be corrected so the other group’s argument can improve. The evidence they provide should include the anatomical structures and their functions that the group felt were most important. </a:t>
            </a:r>
          </a:p>
        </p:txBody>
      </p:sp>
      <p:sp>
        <p:nvSpPr>
          <p:cNvPr id="5" name="Rectangle 4">
            <a:extLst>
              <a:ext uri="{FF2B5EF4-FFF2-40B4-BE49-F238E27FC236}">
                <a16:creationId xmlns:a16="http://schemas.microsoft.com/office/drawing/2014/main" id="{BDBBC8CB-ACBC-41E3-AB77-539ABE4177E8}"/>
              </a:ext>
            </a:extLst>
          </p:cNvPr>
          <p:cNvSpPr/>
          <p:nvPr/>
        </p:nvSpPr>
        <p:spPr>
          <a:xfrm>
            <a:off x="5640198" y="1266738"/>
            <a:ext cx="6096000" cy="4206344"/>
          </a:xfrm>
          <a:prstGeom prst="rect">
            <a:avLst/>
          </a:prstGeom>
        </p:spPr>
        <p:txBody>
          <a:bodyPr>
            <a:spAutoFit/>
          </a:bodyPr>
          <a:lstStyle/>
          <a:p>
            <a:pPr>
              <a:lnSpc>
                <a:spcPct val="115000"/>
              </a:lnSpc>
            </a:pPr>
            <a:r>
              <a:rPr lang="en-US" dirty="0">
                <a:latin typeface="Open Sans"/>
                <a:ea typeface="Open Sans"/>
                <a:cs typeface="Open Sans"/>
              </a:rPr>
              <a:t>Questions you might ask the reporter:</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What did your group do to analyze the data?</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Why did your group decide to analyze it that way?</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If the reasoning is not clear: Why did your group think the characteristics you chose were most important to observe and consider valid evidence for your claim? Why were other characteristics not as important or valid?</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How confident is your group in your claim?</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 Do you think more characteristics should have been observed/more evidence is needed? </a:t>
            </a:r>
            <a:endParaRPr lang="en-US" dirty="0">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dirty="0">
                <a:latin typeface="Open Sans"/>
                <a:ea typeface="Open Sans"/>
                <a:cs typeface="Open Sans"/>
              </a:rPr>
              <a:t>Could you have recorded data in a way that could be more clearly analyzed?</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00521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p:cTn id="2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fltVal val="0"/>
                                          </p:val>
                                        </p:tav>
                                        <p:tav tm="100000">
                                          <p:val>
                                            <p:strVal val="#ppt_w"/>
                                          </p:val>
                                        </p:tav>
                                      </p:tavLst>
                                    </p:anim>
                                    <p:anim calcmode="lin" valueType="num">
                                      <p:cBhvr>
                                        <p:cTn id="40" dur="1000" fill="hold"/>
                                        <p:tgtEl>
                                          <p:spTgt spid="5"/>
                                        </p:tgtEl>
                                        <p:attrNameLst>
                                          <p:attrName>ppt_h</p:attrName>
                                        </p:attrNameLst>
                                      </p:cBhvr>
                                      <p:tavLst>
                                        <p:tav tm="0">
                                          <p:val>
                                            <p:fltVal val="0"/>
                                          </p:val>
                                        </p:tav>
                                        <p:tav tm="100000">
                                          <p:val>
                                            <p:strVal val="#ppt_h"/>
                                          </p:val>
                                        </p:tav>
                                      </p:tavLst>
                                    </p:anim>
                                    <p:anim calcmode="lin" valueType="num">
                                      <p:cBhvr>
                                        <p:cTn id="41" dur="1000" fill="hold"/>
                                        <p:tgtEl>
                                          <p:spTgt spid="5"/>
                                        </p:tgtEl>
                                        <p:attrNameLst>
                                          <p:attrName>style.rotation</p:attrName>
                                        </p:attrNameLst>
                                      </p:cBhvr>
                                      <p:tavLst>
                                        <p:tav tm="0">
                                          <p:val>
                                            <p:fltVal val="90"/>
                                          </p:val>
                                        </p:tav>
                                        <p:tav tm="100000">
                                          <p:val>
                                            <p:fltVal val="0"/>
                                          </p:val>
                                        </p:tav>
                                      </p:tavLst>
                                    </p:anim>
                                    <p:animEffect transition="in" filter="fade">
                                      <p:cBhvr>
                                        <p:cTn id="4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6B2D21-DE6D-49E2-830C-71518C28A655}"/>
              </a:ext>
            </a:extLst>
          </p:cNvPr>
          <p:cNvSpPr/>
          <p:nvPr/>
        </p:nvSpPr>
        <p:spPr>
          <a:xfrm>
            <a:off x="3048000" y="370182"/>
            <a:ext cx="6096000" cy="6117637"/>
          </a:xfrm>
          <a:prstGeom prst="rect">
            <a:avLst/>
          </a:prstGeom>
        </p:spPr>
        <p:txBody>
          <a:bodyPr>
            <a:spAutoFit/>
          </a:bodyPr>
          <a:lstStyle/>
          <a:p>
            <a:pPr>
              <a:lnSpc>
                <a:spcPct val="115000"/>
              </a:lnSpc>
            </a:pPr>
            <a:r>
              <a:rPr lang="en-US" dirty="0">
                <a:latin typeface="Open Sans"/>
                <a:ea typeface="Open Sans"/>
                <a:cs typeface="Open Sans"/>
              </a:rPr>
              <a:t>Return to your original table and debrief by discussing and answering the following questions.</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marR="0" lvl="0">
              <a:lnSpc>
                <a:spcPct val="115000"/>
              </a:lnSpc>
              <a:spcBef>
                <a:spcPts val="0"/>
              </a:spcBef>
              <a:spcAft>
                <a:spcPts val="0"/>
              </a:spcAft>
            </a:pPr>
            <a:r>
              <a:rPr lang="en-US" dirty="0">
                <a:latin typeface="Open Sans"/>
                <a:ea typeface="Open Sans"/>
                <a:cs typeface="Open Sans"/>
              </a:rPr>
              <a:t>1.  Do you still agree with your original claim? Why or why not?</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marR="0" lvl="0">
              <a:lnSpc>
                <a:spcPct val="115000"/>
              </a:lnSpc>
              <a:spcBef>
                <a:spcPts val="0"/>
              </a:spcBef>
              <a:spcAft>
                <a:spcPts val="0"/>
              </a:spcAft>
            </a:pPr>
            <a:r>
              <a:rPr lang="en-US" dirty="0">
                <a:latin typeface="Open Sans"/>
                <a:ea typeface="Open Sans"/>
                <a:cs typeface="Open Sans"/>
              </a:rPr>
              <a:t>2.  How could you have collected your data in different ways that may have more accurately identified the </a:t>
            </a:r>
            <a:r>
              <a:rPr lang="en-US" dirty="0" err="1">
                <a:latin typeface="Open Sans"/>
                <a:ea typeface="Open Sans"/>
                <a:cs typeface="Open Sans"/>
              </a:rPr>
              <a:t>Seymouria</a:t>
            </a:r>
            <a:r>
              <a:rPr lang="en-US" dirty="0">
                <a:latin typeface="Open Sans"/>
                <a:ea typeface="Open Sans"/>
                <a:cs typeface="Open Sans"/>
              </a:rPr>
              <a:t>?</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a:lnSpc>
                <a:spcPct val="115000"/>
              </a:lnSpc>
            </a:pPr>
            <a:r>
              <a:rPr lang="en-US" dirty="0">
                <a:latin typeface="Open Sans"/>
                <a:ea typeface="Open Sans"/>
                <a:cs typeface="Open Sans"/>
              </a:rPr>
              <a:t> </a:t>
            </a:r>
            <a:endParaRPr lang="en-US" dirty="0">
              <a:latin typeface="Arial" panose="020B0604020202020204" pitchFamily="34" charset="0"/>
              <a:ea typeface="Arial" panose="020B0604020202020204" pitchFamily="34" charset="0"/>
            </a:endParaRPr>
          </a:p>
          <a:p>
            <a:pPr marR="0" lvl="0">
              <a:lnSpc>
                <a:spcPct val="115000"/>
              </a:lnSpc>
              <a:spcBef>
                <a:spcPts val="0"/>
              </a:spcBef>
              <a:spcAft>
                <a:spcPts val="0"/>
              </a:spcAft>
            </a:pPr>
            <a:r>
              <a:rPr lang="en-US" dirty="0">
                <a:latin typeface="Open Sans"/>
                <a:ea typeface="Open Sans"/>
                <a:cs typeface="Open Sans"/>
              </a:rPr>
              <a:t>3.  How do patterns in the structures and functions of anatomical structures help explain common ancestry between organisms whether extinct or existing today?</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8017933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12566</TotalTime>
  <Words>951</Words>
  <Application>Microsoft Office PowerPoint</Application>
  <PresentationFormat>Widescreen</PresentationFormat>
  <Paragraphs>131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Open Sans</vt:lpstr>
      <vt:lpstr>Office Theme</vt:lpstr>
      <vt:lpstr>Common Ancestry Day 2</vt:lpstr>
      <vt:lpstr>Review Question</vt:lpstr>
      <vt:lpstr>Standard 8.LS4.2: Construct an explanation addressing the similarities and differences of the anatomical structures and genetic information between extinct and extant organisms using evidence of common ancestry  and patterns between taxa.</vt:lpstr>
      <vt:lpstr>Evidence of the Ancestry of the Mystery Fossil Seymouria</vt:lpstr>
      <vt:lpstr>The goal for this investigation is for your group to gather and organize data based on similarities and differences in skeletal structures from modern organisms, and then, using the fossil of an extinct organism, find the group of that it most closely resembles to help in understanding the extinct organism’s evolutionary history and common ancestry. You will also develop an argument using the format provided, and plan to defend that argument to another group in your class. </vt:lpstr>
      <vt:lpstr>Materials: Photographs or actual skeletons of a frog, lizard, pigeon, and bat Photograph of Seymouria fossil  </vt:lpstr>
      <vt:lpstr>PowerPoint Presentation</vt:lpstr>
      <vt:lpstr>PowerPoint Presentation</vt:lpstr>
      <vt:lpstr>After your group has finished your claim, evidence, and reasoning, the reporter will remain at the table while the rest of the group will “stray” by moving to another group’s table to hear their defense given by their reporter.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Ancestry Day 2</dc:title>
  <dc:creator>Lisa Meek</dc:creator>
  <cp:lastModifiedBy>Lisa Meek</cp:lastModifiedBy>
  <cp:revision>4</cp:revision>
  <dcterms:created xsi:type="dcterms:W3CDTF">2022-02-22T21:16:45Z</dcterms:created>
  <dcterms:modified xsi:type="dcterms:W3CDTF">2022-03-03T14:43:05Z</dcterms:modified>
</cp:coreProperties>
</file>